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5" r:id="rId4"/>
    <p:sldMasterId id="2147483796" r:id="rId5"/>
    <p:sldMasterId id="2147483797" r:id="rId6"/>
    <p:sldMasterId id="2147483798" r:id="rId7"/>
    <p:sldMasterId id="214748379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ExtraLight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Medium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2.xml"/><Relationship Id="rId33" Type="http://schemas.openxmlformats.org/officeDocument/2006/relationships/font" Target="fonts/MontserratExtraLight-regular.fntdata"/><Relationship Id="rId10" Type="http://schemas.openxmlformats.org/officeDocument/2006/relationships/slide" Target="slides/slide1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4.xml"/><Relationship Id="rId35" Type="http://schemas.openxmlformats.org/officeDocument/2006/relationships/font" Target="fonts/MontserratExtraLight-italic.fntdata"/><Relationship Id="rId12" Type="http://schemas.openxmlformats.org/officeDocument/2006/relationships/slide" Target="slides/slide3.xml"/><Relationship Id="rId34" Type="http://schemas.openxmlformats.org/officeDocument/2006/relationships/font" Target="fonts/MontserratExtraLight-bold.fntdata"/><Relationship Id="rId15" Type="http://schemas.openxmlformats.org/officeDocument/2006/relationships/slide" Target="slides/slide6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5.xml"/><Relationship Id="rId36" Type="http://schemas.openxmlformats.org/officeDocument/2006/relationships/font" Target="fonts/MontserratExtraLight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bb1a3a7ea0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bb1a3a7ea0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cb3cb5df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cb3cb5df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c7542f822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c7542f822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cb3cb5df8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cb3cb5df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bb1a3a7ea0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bb1a3a7ea0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bbb3ef3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bbb3ef3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bb1a3a7ea0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bb1a3a7ea0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bb1a3a7ea0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bb1a3a7ea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c7542f82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c7542f82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cb3cb5df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cb3cb5df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cb3cb5df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cb3cb5df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c90ab7c9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c90ab7c9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cb3cb5df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cb3cb5df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bd447d04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bd447d04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c7542f822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c7542f822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10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10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p10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3" name="Google Shape;433;p10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6" name="Google Shape;436;p10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10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10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9" name="Google Shape;439;p10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10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10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10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10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10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7" name="Google Shape;447;p10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10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9" name="Google Shape;449;p10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0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10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10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10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10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10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10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10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10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10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10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10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10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7" name="Google Shape;467;p11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11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9" name="Google Shape;469;p11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0" name="Google Shape;470;p11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1" name="Google Shape;471;p11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2" name="Google Shape;472;p11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3" name="Google Shape;473;p11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4" name="Google Shape;474;p11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1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1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1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1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11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9" name="Google Shape;489;p11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0" name="Google Shape;490;p11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1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11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11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120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2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" name="Google Shape;509;p12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2" name="Google Shape;512;p122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3" name="Google Shape;513;p122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8" name="Google Shape;518;p12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21" name="Google Shape;52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5" name="Google Shape;525;p126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12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2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12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13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13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13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13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13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2" name="Google Shape;542;p13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131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31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5" name="Google Shape;545;p131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8" name="Google Shape;548;p13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1" name="Google Shape;551;p13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4" name="Google Shape;554;p13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5" name="Google Shape;555;p13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6" name="Google Shape;556;p13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7" name="Google Shape;557;p13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0" name="Google Shape;560;p13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1" name="Google Shape;561;p13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13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13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4" name="Google Shape;564;p135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135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3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8" name="Google Shape;568;p13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3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4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4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9" name="Google Shape;579;p141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141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" name="Google Shape;581;p141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141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142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6" name="Google Shape;586;p142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7" name="Google Shape;587;p142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142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p142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0" name="Google Shape;590;p142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1" name="Google Shape;591;p142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2" name="Google Shape;592;p142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43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143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6" name="Google Shape;596;p143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7" name="Google Shape;597;p143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8" name="Google Shape;598;p143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9" name="Google Shape;599;p143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2" name="Google Shape;602;p14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14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14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14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6" name="Google Shape;606;p14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7" name="Google Shape;607;p14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14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14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0" name="Google Shape;610;p14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1" name="Google Shape;611;p14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14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3" name="Google Shape;613;p14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4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14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7" name="Google Shape;617;p14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8" name="Google Shape;618;p14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9" name="Google Shape;619;p14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0" name="Google Shape;620;p14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1" name="Google Shape;621;p14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2" name="Google Shape;622;p14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3" name="Google Shape;623;p14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4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6" name="Google Shape;626;p1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14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2" name="Google Shape;632;p14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4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5" name="Google Shape;635;p14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5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8" name="Google Shape;638;p15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9" name="Google Shape;639;p15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2" name="Google Shape;642;p1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15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50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52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52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5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3" name="Google Shape;2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" name="Google Shape;227;p56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5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5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6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6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6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6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6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6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61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61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61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6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6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6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6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6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6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6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6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6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65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65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6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71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71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71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71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72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72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72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72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72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72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72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72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3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73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73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73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73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73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7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7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7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7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7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7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7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7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7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7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7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7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1" name="Google Shape;341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8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8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8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8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7" name="Google Shape;357;p8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8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8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8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8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72" name="Google Shape;37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6" name="Google Shape;376;p9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7" name="Google Shape;377;p9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9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9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9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9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9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9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9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9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p9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9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9" name="Google Shape;399;p9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9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9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9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9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9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10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0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3" name="Google Shape;413;p10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10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10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0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10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5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92.xml"/><Relationship Id="rId35" Type="http://schemas.openxmlformats.org/officeDocument/2006/relationships/theme" Target="../theme/theme6.xml"/><Relationship Id="rId12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26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0" name="Google Shape;350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9" name="Google Shape;499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53"/>
          <p:cNvSpPr txBox="1"/>
          <p:nvPr>
            <p:ph type="ctrTitle"/>
          </p:nvPr>
        </p:nvSpPr>
        <p:spPr>
          <a:xfrm>
            <a:off x="1230000" y="1177250"/>
            <a:ext cx="66840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Discovery</a:t>
            </a:r>
            <a:endParaRPr/>
          </a:p>
        </p:txBody>
      </p:sp>
      <p:sp>
        <p:nvSpPr>
          <p:cNvPr id="651" name="Google Shape;651;p153"/>
          <p:cNvSpPr txBox="1"/>
          <p:nvPr>
            <p:ph idx="1" type="subTitle"/>
          </p:nvPr>
        </p:nvSpPr>
        <p:spPr>
          <a:xfrm>
            <a:off x="2712900" y="3860750"/>
            <a:ext cx="37182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CEO: Rachel Evans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CTO: Sophie Tanker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CFO: Andra Buchan</a:t>
            </a:r>
            <a:endParaRPr/>
          </a:p>
        </p:txBody>
      </p:sp>
      <p:sp>
        <p:nvSpPr>
          <p:cNvPr id="652" name="Google Shape;652;p153"/>
          <p:cNvSpPr txBox="1"/>
          <p:nvPr>
            <p:ph type="ctrTitle"/>
          </p:nvPr>
        </p:nvSpPr>
        <p:spPr>
          <a:xfrm>
            <a:off x="2941650" y="1971450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 TEN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653" name="Google Shape;653;p153"/>
          <p:cNvCxnSpPr/>
          <p:nvPr/>
        </p:nvCxnSpPr>
        <p:spPr>
          <a:xfrm>
            <a:off x="3190500" y="1821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54" name="Google Shape;654;p153"/>
          <p:cNvPicPr preferRelativeResize="0"/>
          <p:nvPr/>
        </p:nvPicPr>
        <p:blipFill rotWithShape="1">
          <a:blip r:embed="rId3">
            <a:alphaModFix/>
          </a:blip>
          <a:srcRect b="18938" l="1226" r="5158" t="47457"/>
          <a:stretch/>
        </p:blipFill>
        <p:spPr>
          <a:xfrm>
            <a:off x="2133725" y="2647400"/>
            <a:ext cx="4876557" cy="10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152400"/>
            <a:ext cx="882967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62"/>
          <p:cNvSpPr txBox="1"/>
          <p:nvPr/>
        </p:nvSpPr>
        <p:spPr>
          <a:xfrm>
            <a:off x="906575" y="4121850"/>
            <a:ext cx="743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Sum of Ad #1 Ratings: 42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Average of Ad #1 Ratings: 3.82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205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63"/>
          <p:cNvSpPr txBox="1"/>
          <p:nvPr/>
        </p:nvSpPr>
        <p:spPr>
          <a:xfrm>
            <a:off x="6047725" y="2043300"/>
            <a:ext cx="30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Target demographics: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ExtraBold"/>
              <a:buChar char="-"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Athletes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ExtraBold"/>
              <a:buChar char="-"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Those with known vitamin deficiencies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64"/>
          <p:cNvSpPr txBox="1"/>
          <p:nvPr/>
        </p:nvSpPr>
        <p:spPr>
          <a:xfrm>
            <a:off x="906575" y="4121850"/>
            <a:ext cx="7433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Sum of Ad #2 Ratings: 40 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Average of Ad #2 Ratings: 3.64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724" name="Google Shape;72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75" y="281575"/>
            <a:ext cx="8839200" cy="367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6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COMMENTS</a:t>
            </a:r>
            <a:endParaRPr sz="2800"/>
          </a:p>
        </p:txBody>
      </p:sp>
      <p:cxnSp>
        <p:nvCxnSpPr>
          <p:cNvPr id="730" name="Google Shape;730;p1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731" name="Google Shape;731;p165"/>
          <p:cNvCxnSpPr/>
          <p:nvPr/>
        </p:nvCxnSpPr>
        <p:spPr>
          <a:xfrm>
            <a:off x="1348500" y="2837397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732" name="Google Shape;732;p165"/>
          <p:cNvCxnSpPr/>
          <p:nvPr/>
        </p:nvCxnSpPr>
        <p:spPr>
          <a:xfrm>
            <a:off x="4572000" y="138642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33" name="Google Shape;733;p165"/>
          <p:cNvSpPr txBox="1"/>
          <p:nvPr/>
        </p:nvSpPr>
        <p:spPr>
          <a:xfrm>
            <a:off x="1348500" y="1409300"/>
            <a:ext cx="30000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second one would look better with a transparent logo, not white background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4" name="Google Shape;734;p165"/>
          <p:cNvSpPr txBox="1"/>
          <p:nvPr/>
        </p:nvSpPr>
        <p:spPr>
          <a:xfrm>
            <a:off x="1443900" y="2999775"/>
            <a:ext cx="2904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 need someone more normal looking in the ad, so normal people think to use it.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1600" marR="101600" rtl="0" algn="r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1600" marR="101600" rtl="0" algn="r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160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160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165"/>
          <p:cNvSpPr txBox="1"/>
          <p:nvPr/>
        </p:nvSpPr>
        <p:spPr>
          <a:xfrm>
            <a:off x="4795495" y="30041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6" name="Google Shape;736;p165"/>
          <p:cNvSpPr txBox="1"/>
          <p:nvPr/>
        </p:nvSpPr>
        <p:spPr>
          <a:xfrm>
            <a:off x="4478075" y="2255175"/>
            <a:ext cx="395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30200" marR="330200" rtl="0" algn="l">
              <a:lnSpc>
                <a:spcPct val="142857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Very good looking models.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66"/>
          <p:cNvSpPr txBox="1"/>
          <p:nvPr>
            <p:ph idx="1" type="subTitle"/>
          </p:nvPr>
        </p:nvSpPr>
        <p:spPr>
          <a:xfrm>
            <a:off x="642025" y="1386425"/>
            <a:ext cx="70767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Buff man ad polled way better than we expected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People think that the models are too attractive (??)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42" name="Google Shape;742;p16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TAKEAWAYS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67"/>
          <p:cNvSpPr txBox="1"/>
          <p:nvPr>
            <p:ph type="title"/>
          </p:nvPr>
        </p:nvSpPr>
        <p:spPr>
          <a:xfrm>
            <a:off x="2062800" y="2404775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cxnSp>
        <p:nvCxnSpPr>
          <p:cNvPr id="748" name="Google Shape;748;p167"/>
          <p:cNvCxnSpPr/>
          <p:nvPr/>
        </p:nvCxnSpPr>
        <p:spPr>
          <a:xfrm>
            <a:off x="3190500" y="30666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749" name="Google Shape;749;p167"/>
          <p:cNvPicPr preferRelativeResize="0"/>
          <p:nvPr/>
        </p:nvPicPr>
        <p:blipFill rotWithShape="1">
          <a:blip r:embed="rId3">
            <a:alphaModFix/>
          </a:blip>
          <a:srcRect b="18938" l="1226" r="5158" t="47457"/>
          <a:stretch/>
        </p:blipFill>
        <p:spPr>
          <a:xfrm>
            <a:off x="2133725" y="3253950"/>
            <a:ext cx="4876557" cy="10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54"/>
          <p:cNvSpPr txBox="1"/>
          <p:nvPr>
            <p:ph type="title"/>
          </p:nvPr>
        </p:nvSpPr>
        <p:spPr>
          <a:xfrm>
            <a:off x="255200" y="196550"/>
            <a:ext cx="5735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INFORMATION</a:t>
            </a:r>
            <a:endParaRPr/>
          </a:p>
        </p:txBody>
      </p:sp>
      <p:pic>
        <p:nvPicPr>
          <p:cNvPr id="660" name="Google Shape;66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0" y="803200"/>
            <a:ext cx="4406299" cy="19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900" y="803200"/>
            <a:ext cx="4379939" cy="19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50" y="3001675"/>
            <a:ext cx="4457849" cy="183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0612" y="3001675"/>
            <a:ext cx="4218524" cy="18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55"/>
          <p:cNvSpPr txBox="1"/>
          <p:nvPr>
            <p:ph type="title"/>
          </p:nvPr>
        </p:nvSpPr>
        <p:spPr>
          <a:xfrm>
            <a:off x="652750" y="3829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like the company?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50" y="1324300"/>
            <a:ext cx="8696492" cy="3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56"/>
          <p:cNvSpPr txBox="1"/>
          <p:nvPr>
            <p:ph type="title"/>
          </p:nvPr>
        </p:nvSpPr>
        <p:spPr>
          <a:xfrm>
            <a:off x="652750" y="3829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predisposed to any conditions?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0" y="1464975"/>
            <a:ext cx="73342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57"/>
          <p:cNvSpPr txBox="1"/>
          <p:nvPr>
            <p:ph type="title"/>
          </p:nvPr>
        </p:nvSpPr>
        <p:spPr>
          <a:xfrm>
            <a:off x="652750" y="3829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they nutrition related?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50" y="1183125"/>
            <a:ext cx="5969311" cy="3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58"/>
          <p:cNvSpPr txBox="1"/>
          <p:nvPr>
            <p:ph type="title"/>
          </p:nvPr>
        </p:nvSpPr>
        <p:spPr>
          <a:xfrm>
            <a:off x="938500" y="445025"/>
            <a:ext cx="5065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Polling with our Customer Archetypes in mind:</a:t>
            </a:r>
            <a:endParaRPr/>
          </a:p>
        </p:txBody>
      </p:sp>
      <p:sp>
        <p:nvSpPr>
          <p:cNvPr id="687" name="Google Shape;687;p158"/>
          <p:cNvSpPr txBox="1"/>
          <p:nvPr>
            <p:ph idx="1" type="body"/>
          </p:nvPr>
        </p:nvSpPr>
        <p:spPr>
          <a:xfrm>
            <a:off x="938500" y="1659275"/>
            <a:ext cx="5661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Asked respondents if they identified as an: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Athlete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Individual with a full-time job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Individual with 1+ known vitamin deficiencies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Pregnant/nursing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None of the above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59"/>
          <p:cNvSpPr txBox="1"/>
          <p:nvPr>
            <p:ph type="title"/>
          </p:nvPr>
        </p:nvSpPr>
        <p:spPr>
          <a:xfrm>
            <a:off x="652750" y="3829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identify as any of the following?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00" y="1417975"/>
            <a:ext cx="7970003" cy="35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60"/>
          <p:cNvSpPr txBox="1"/>
          <p:nvPr/>
        </p:nvSpPr>
        <p:spPr>
          <a:xfrm>
            <a:off x="881550" y="477700"/>
            <a:ext cx="7380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AB40"/>
              </a:solidFill>
              <a:highlight>
                <a:schemeClr val="dk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9" name="Google Shape;699;p160"/>
          <p:cNvSpPr txBox="1"/>
          <p:nvPr/>
        </p:nvSpPr>
        <p:spPr>
          <a:xfrm>
            <a:off x="326425" y="292525"/>
            <a:ext cx="82371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Most people, especially the aforementioned groups, need vitamins to stay healthy and productive. With this in mind, would you consider using a supplement subscription service that delivers supplements straight to your door monthly?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00" name="Google Shape;70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963" y="1745375"/>
            <a:ext cx="629602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61"/>
          <p:cNvSpPr txBox="1"/>
          <p:nvPr/>
        </p:nvSpPr>
        <p:spPr>
          <a:xfrm>
            <a:off x="5073050" y="2818350"/>
            <a:ext cx="3995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Target demographics: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ExtraBold"/>
              <a:buChar char="-"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Women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 ExtraBold"/>
              <a:buChar char="-"/>
            </a:pPr>
            <a:r>
              <a:rPr lang="en" sz="24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Those with known vitamin deficiencies</a:t>
            </a:r>
            <a:endParaRPr sz="24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